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301" r:id="rId2"/>
    <p:sldId id="265" r:id="rId3"/>
    <p:sldId id="638" r:id="rId4"/>
    <p:sldId id="679" r:id="rId5"/>
    <p:sldId id="680" r:id="rId6"/>
    <p:sldId id="681" r:id="rId7"/>
    <p:sldId id="682" r:id="rId8"/>
    <p:sldId id="683" r:id="rId9"/>
    <p:sldId id="655" r:id="rId10"/>
    <p:sldId id="656" r:id="rId11"/>
    <p:sldId id="685" r:id="rId12"/>
    <p:sldId id="686" r:id="rId13"/>
    <p:sldId id="687" r:id="rId14"/>
    <p:sldId id="657" r:id="rId15"/>
    <p:sldId id="689" r:id="rId16"/>
    <p:sldId id="690" r:id="rId17"/>
    <p:sldId id="691" r:id="rId18"/>
    <p:sldId id="692" r:id="rId19"/>
    <p:sldId id="658" r:id="rId20"/>
  </p:sldIdLst>
  <p:sldSz cx="12192000" cy="6858000"/>
  <p:notesSz cx="6858000" cy="9144000"/>
  <p:embeddedFontLst>
    <p:embeddedFont>
      <p:font typeface="Cambria Math" panose="02040503050406030204" pitchFamily="18" charset="0"/>
      <p:regular r:id="rId22"/>
    </p:embeddedFon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Lato Light" panose="020F0302020204030204" pitchFamily="34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5"/>
    <p:restoredTop sz="96327"/>
  </p:normalViewPr>
  <p:slideViewPr>
    <p:cSldViewPr snapToGrid="0">
      <p:cViewPr varScale="1">
        <p:scale>
          <a:sx n="123" d="100"/>
          <a:sy n="123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079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9250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48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410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11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139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122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5397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4420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3574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958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293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7726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613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Experience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Experiences increases by 1 year (change), COMP is expected to </a:t>
            </a:r>
            <a:r>
              <a:rPr lang="en-US" b="1" u="sng" dirty="0"/>
              <a:t>increase</a:t>
            </a:r>
            <a:r>
              <a:rPr lang="en-US" b="1" dirty="0"/>
              <a:t> by $26,252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516615" cy="445571"/>
              </a:xfrm>
              <a:prstGeom prst="rect">
                <a:avLst/>
              </a:prstGeom>
              <a:blipFill>
                <a:blip r:embed="rId3"/>
                <a:stretch>
                  <a:fillRect l="-7143" t="-2778" r="-9524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33B0E534-B0FE-9FC7-B301-91F0D5119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4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SALES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As company sales increases by $1M (change), COMP is expected  to </a:t>
            </a:r>
            <a:r>
              <a:rPr lang="en-US" b="1" u="sng" dirty="0"/>
              <a:t>increase</a:t>
            </a:r>
            <a:r>
              <a:rPr lang="en-US" b="1" dirty="0"/>
              <a:t> by $71 holding company sales constant.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/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C36C800-E0E3-19CA-1985-301D1E078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810" y="3522414"/>
                <a:ext cx="655821" cy="572914"/>
              </a:xfrm>
              <a:prstGeom prst="rect">
                <a:avLst/>
              </a:prstGeom>
              <a:blipFill>
                <a:blip r:embed="rId3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9B61E3-1E83-7512-2B3B-8F6352ADF6A6}"/>
              </a:ext>
            </a:extLst>
          </p:cNvPr>
          <p:cNvCxnSpPr>
            <a:cxnSpLocks/>
          </p:cNvCxnSpPr>
          <p:nvPr/>
        </p:nvCxnSpPr>
        <p:spPr>
          <a:xfrm flipH="1">
            <a:off x="6405631" y="3175041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05D7D5F-047B-6E23-52E2-AFC24FA534D1}"/>
              </a:ext>
            </a:extLst>
          </p:cNvPr>
          <p:cNvSpPr txBox="1"/>
          <p:nvPr/>
        </p:nvSpPr>
        <p:spPr>
          <a:xfrm>
            <a:off x="7680162" y="2990375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8DE7C-DF11-A74C-77B1-32516E0CD2CA}"/>
              </a:ext>
            </a:extLst>
          </p:cNvPr>
          <p:cNvSpPr txBox="1"/>
          <p:nvPr/>
        </p:nvSpPr>
        <p:spPr>
          <a:xfrm>
            <a:off x="7680162" y="4296120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964CFCB-4D2F-F7A8-42AA-82FE172DE785}"/>
              </a:ext>
            </a:extLst>
          </p:cNvPr>
          <p:cNvCxnSpPr>
            <a:cxnSpLocks/>
            <a:stCxn id="16" idx="1"/>
          </p:cNvCxnSpPr>
          <p:nvPr/>
        </p:nvCxnSpPr>
        <p:spPr>
          <a:xfrm flipH="1" flipV="1">
            <a:off x="6255427" y="3941249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DD66500-71CC-486E-913B-127DE0F5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62" y="2841476"/>
            <a:ext cx="4740509" cy="328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1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Variables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41" y="1537510"/>
            <a:ext cx="4913250" cy="46293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/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F1E7977-23AA-41E4-E9F3-782585201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782" y="4979378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C9DC490-4A5C-353D-8B34-B5827B1E777A}"/>
              </a:ext>
            </a:extLst>
          </p:cNvPr>
          <p:cNvCxnSpPr>
            <a:cxnSpLocks/>
          </p:cNvCxnSpPr>
          <p:nvPr/>
        </p:nvCxnSpPr>
        <p:spPr>
          <a:xfrm flipH="1">
            <a:off x="6390603" y="4632005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DDDE945-DF11-6EBF-F426-658CBACA3CBE}"/>
              </a:ext>
            </a:extLst>
          </p:cNvPr>
          <p:cNvSpPr txBox="1"/>
          <p:nvPr/>
        </p:nvSpPr>
        <p:spPr>
          <a:xfrm>
            <a:off x="7665134" y="4447339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B8BED5-51D0-005F-B224-DD91CB1DBC04}"/>
              </a:ext>
            </a:extLst>
          </p:cNvPr>
          <p:cNvSpPr txBox="1"/>
          <p:nvPr/>
        </p:nvSpPr>
        <p:spPr>
          <a:xfrm>
            <a:off x="7665134" y="5753084"/>
            <a:ext cx="37689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SALES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E5C6F5-B46B-2EE3-49B9-0853DF870F93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6240399" y="5398213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/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E509746-0B45-7BB9-2386-42F5EF5A1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269" y="2640402"/>
                <a:ext cx="516615" cy="445571"/>
              </a:xfrm>
              <a:prstGeom prst="rect">
                <a:avLst/>
              </a:prstGeom>
              <a:blipFill>
                <a:blip r:embed="rId5"/>
                <a:stretch>
                  <a:fillRect l="-7317" t="-2778" r="-12195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F5163E-C6F2-A319-CAAD-6098ADA766C0}"/>
              </a:ext>
            </a:extLst>
          </p:cNvPr>
          <p:cNvCxnSpPr>
            <a:cxnSpLocks/>
          </p:cNvCxnSpPr>
          <p:nvPr/>
        </p:nvCxnSpPr>
        <p:spPr>
          <a:xfrm flipH="1">
            <a:off x="6424090" y="2293029"/>
            <a:ext cx="1278228" cy="4204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099192-3864-41AF-9A4C-27F0D057A731}"/>
              </a:ext>
            </a:extLst>
          </p:cNvPr>
          <p:cNvSpPr txBox="1"/>
          <p:nvPr/>
        </p:nvSpPr>
        <p:spPr>
          <a:xfrm>
            <a:off x="7698621" y="2108363"/>
            <a:ext cx="3339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COMP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22EE8-0E3D-514A-DDC7-0E3C973CF4D3}"/>
              </a:ext>
            </a:extLst>
          </p:cNvPr>
          <p:cNvSpPr txBox="1"/>
          <p:nvPr/>
        </p:nvSpPr>
        <p:spPr>
          <a:xfrm>
            <a:off x="7698621" y="3414108"/>
            <a:ext cx="3799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Produced by a change in the variable EXPER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2B5AFC5-A67A-9DD2-0472-883B327FCE0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6273886" y="3059237"/>
            <a:ext cx="1424735" cy="5087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4042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Could There Be an Interaction?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F8D5A-DC31-CB5E-A1CB-34A856911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3540641"/>
            <a:ext cx="3212779" cy="302715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5490FEA3-DBC3-4062-9957-9EE439A90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</a:t>
            </a:r>
            <a:r>
              <a:rPr lang="en-US" b="1" dirty="0"/>
              <a:t>: The effect of experience on CEO compensation depends on the sales of the company?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Question:</a:t>
            </a:r>
            <a:r>
              <a:rPr lang="en-US" b="1" dirty="0"/>
              <a:t> The effect of sales of the company on CEO compensation depends on the experience of the CEO?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89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With Interaction Term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025474" y="2560468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09A89BA3-AA20-474B-80A4-04783A1E28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639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Population Model</a:t>
            </a: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/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EAF174-F305-BCC7-B3A7-83536F8F3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7723" y="3469390"/>
                <a:ext cx="876072" cy="646331"/>
              </a:xfrm>
              <a:prstGeom prst="rect">
                <a:avLst/>
              </a:prstGeom>
              <a:blipFill>
                <a:blip r:embed="rId3"/>
                <a:stretch>
                  <a:fillRect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5BF41DE-FCE2-C22E-F946-A8A9F95A5279}"/>
              </a:ext>
            </a:extLst>
          </p:cNvPr>
          <p:cNvSpPr txBox="1"/>
          <p:nvPr/>
        </p:nvSpPr>
        <p:spPr>
          <a:xfrm>
            <a:off x="5601328" y="307555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449462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00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838200" y="6292820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63" y="1540654"/>
            <a:ext cx="5452622" cy="46155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/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856576-5127-188F-D2D3-1597207EF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757" y="4149873"/>
                <a:ext cx="876072" cy="646331"/>
              </a:xfrm>
              <a:prstGeom prst="rect">
                <a:avLst/>
              </a:prstGeom>
              <a:blipFill>
                <a:blip r:embed="rId4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1377DE-235E-1984-98C0-2C56665A154D}"/>
              </a:ext>
            </a:extLst>
          </p:cNvPr>
          <p:cNvSpPr txBox="1"/>
          <p:nvPr/>
        </p:nvSpPr>
        <p:spPr>
          <a:xfrm>
            <a:off x="6434362" y="3756041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/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enough evidence to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and conclude that there is an interaction between  SALES and EXPER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D224532-34E1-3ACF-8041-AF63A7609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664" y="4101100"/>
                <a:ext cx="3955311" cy="738664"/>
              </a:xfrm>
              <a:prstGeom prst="rect">
                <a:avLst/>
              </a:prstGeom>
              <a:blipFill>
                <a:blip r:embed="rId5"/>
                <a:stretch>
                  <a:fillRect l="-321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A72C222-8542-8C24-2995-029C5A1E4960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47795" cy="1557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BA77C0C-E6CF-A59E-2058-86025ECFE709}"/>
              </a:ext>
            </a:extLst>
          </p:cNvPr>
          <p:cNvSpPr txBox="1"/>
          <p:nvPr/>
        </p:nvSpPr>
        <p:spPr>
          <a:xfrm>
            <a:off x="6434362" y="2516980"/>
            <a:ext cx="4054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Original variables not significant. We would still keep SALES and EXPER in the model even if they are insignificant IF the interaction is significant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E85E90C-86A5-F435-6F8D-E8ED68D69DDB}"/>
              </a:ext>
            </a:extLst>
          </p:cNvPr>
          <p:cNvCxnSpPr>
            <a:cxnSpLocks/>
          </p:cNvCxnSpPr>
          <p:nvPr/>
        </p:nvCxnSpPr>
        <p:spPr>
          <a:xfrm flipH="1">
            <a:off x="5572390" y="2748617"/>
            <a:ext cx="861972" cy="1812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36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 Interpretation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3DB113-D62C-E1CB-4AC6-AA518763568E}"/>
              </a:ext>
            </a:extLst>
          </p:cNvPr>
          <p:cNvSpPr txBox="1"/>
          <p:nvPr/>
        </p:nvSpPr>
        <p:spPr>
          <a:xfrm>
            <a:off x="1463756" y="5723775"/>
            <a:ext cx="98728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/>
              <a:t>COMP = </a:t>
            </a:r>
            <a:r>
              <a:rPr lang="el-GR" sz="2000" dirty="0"/>
              <a:t>β</a:t>
            </a:r>
            <a:r>
              <a:rPr lang="en-US" sz="2000" baseline="-25000" dirty="0"/>
              <a:t>0</a:t>
            </a:r>
            <a:r>
              <a:rPr lang="en-US" sz="2000" dirty="0"/>
              <a:t> + </a:t>
            </a:r>
            <a:r>
              <a:rPr lang="el-GR" sz="2000" dirty="0"/>
              <a:t>β</a:t>
            </a:r>
            <a:r>
              <a:rPr lang="en-US" sz="2000" baseline="-25000" dirty="0"/>
              <a:t>1</a:t>
            </a:r>
            <a:r>
              <a:rPr lang="en-US" sz="2000" dirty="0"/>
              <a:t>SALES + </a:t>
            </a:r>
            <a:r>
              <a:rPr lang="el-GR" sz="2000" dirty="0"/>
              <a:t>β</a:t>
            </a:r>
            <a:r>
              <a:rPr lang="en-US" sz="2000" baseline="-25000" dirty="0"/>
              <a:t>2</a:t>
            </a:r>
            <a:r>
              <a:rPr lang="en-US" sz="2000" dirty="0"/>
              <a:t>EXPER</a:t>
            </a:r>
            <a:r>
              <a:rPr lang="en-US" sz="2000" b="1" dirty="0"/>
              <a:t>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3</a:t>
            </a:r>
            <a:r>
              <a:rPr lang="en-US" sz="2000" b="1" dirty="0">
                <a:solidFill>
                  <a:schemeClr val="tx1"/>
                </a:solidFill>
              </a:rPr>
              <a:t>SALES*EXPER</a:t>
            </a:r>
            <a:r>
              <a:rPr lang="en-US" sz="2000" dirty="0"/>
              <a:t>+ </a:t>
            </a:r>
            <a:r>
              <a:rPr lang="el-GR" sz="2000" dirty="0"/>
              <a:t>ε</a:t>
            </a: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2086B-FC0B-83CD-0CF6-33E035F97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090" r="7960" b="27413"/>
          <a:stretch/>
        </p:blipFill>
        <p:spPr>
          <a:xfrm>
            <a:off x="1557099" y="4486940"/>
            <a:ext cx="5018567" cy="1084521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2D3949B-D0EC-5CAB-A16D-B3A6D9124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Effect of Variable Experience</a:t>
            </a:r>
            <a:r>
              <a:rPr lang="en-US" b="1" dirty="0"/>
              <a:t>: </a:t>
            </a:r>
            <a:r>
              <a:rPr lang="en-US" sz="2000" b="1" dirty="0"/>
              <a:t>As CEO experience increases by 1 year, we estimate the COMP to </a:t>
            </a:r>
            <a:r>
              <a:rPr lang="en-US" sz="2000" b="1" u="sng" dirty="0"/>
              <a:t>change</a:t>
            </a:r>
            <a:r>
              <a:rPr lang="en-US" sz="2000" b="1" dirty="0"/>
              <a:t> by: 0.990161 + 0.007667 SALES</a:t>
            </a:r>
            <a:endParaRPr lang="en-US" sz="2000" b="1" u="sng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itchFamily="2" charset="2"/>
              <a:buChar char="q"/>
            </a:pPr>
            <a:r>
              <a:rPr lang="en-US" sz="2800" b="1" dirty="0"/>
              <a:t>For example, if SALES = 100 then: As CEO experience increases by 1 year, we estimate the COMP to </a:t>
            </a:r>
            <a:r>
              <a:rPr lang="en-US" sz="2800" b="1" u="sng" dirty="0"/>
              <a:t>change</a:t>
            </a:r>
            <a:r>
              <a:rPr lang="en-US" sz="2800" b="1" dirty="0"/>
              <a:t> by: 0.990161 + 0.007667(100) or $1,756.86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3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D7D563-F6E4-3F08-14D4-054547292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690687"/>
            <a:ext cx="6710917" cy="48750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3200F7-3185-DC79-B3B4-6ED33BCFC264}"/>
              </a:ext>
            </a:extLst>
          </p:cNvPr>
          <p:cNvSpPr txBox="1"/>
          <p:nvPr/>
        </p:nvSpPr>
        <p:spPr>
          <a:xfrm>
            <a:off x="7259378" y="542009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+ 0.007667(228) or $2,738.23 holding other variables constant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415E9-3553-32EF-5B7F-7AE6AD429A9E}"/>
              </a:ext>
            </a:extLst>
          </p:cNvPr>
          <p:cNvSpPr txBox="1"/>
          <p:nvPr/>
        </p:nvSpPr>
        <p:spPr>
          <a:xfrm>
            <a:off x="7259378" y="1872366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CEO experience increases by 1 year,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0.990161 + 0.007667(21351) or $164,688.3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684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Plot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4063F9-B83D-24FC-5C9E-DCBE29FC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07" y="1826437"/>
            <a:ext cx="6277369" cy="456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DC741-2E66-6FD5-92BD-2CDD9AD1F0B6}"/>
              </a:ext>
            </a:extLst>
          </p:cNvPr>
          <p:cNvSpPr txBox="1"/>
          <p:nvPr/>
        </p:nvSpPr>
        <p:spPr>
          <a:xfrm>
            <a:off x="7204476" y="5207847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sales of the company increases by 1 Million,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0.018976 + 0.007667(0.5) or $22.81 holding other variables constant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E9845-18F1-15B8-4727-C9333F334D22}"/>
              </a:ext>
            </a:extLst>
          </p:cNvPr>
          <p:cNvSpPr txBox="1"/>
          <p:nvPr/>
        </p:nvSpPr>
        <p:spPr>
          <a:xfrm>
            <a:off x="7204475" y="2018107"/>
            <a:ext cx="39455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As sales of the company increases by 1 Million, we estimate the COMP to </a:t>
            </a:r>
            <a:r>
              <a:rPr lang="en-US" sz="1400" b="1" u="sng" dirty="0"/>
              <a:t>change</a:t>
            </a:r>
            <a:r>
              <a:rPr lang="en-US" sz="1400" b="1" dirty="0"/>
              <a:t> by: 0.018976 + 0.007667(35) or $287.321 holding other variables constant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428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1 variable on the response depends on the level of another.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model with an interaction term between x</a:t>
            </a:r>
            <a:r>
              <a:rPr lang="en-US" b="1" baseline="-25000" dirty="0"/>
              <a:t>1</a:t>
            </a:r>
            <a:r>
              <a:rPr lang="en-US" b="1" dirty="0"/>
              <a:t> and x</a:t>
            </a:r>
            <a:r>
              <a:rPr lang="en-US" b="1" baseline="-25000" dirty="0"/>
              <a:t>2</a:t>
            </a:r>
            <a:r>
              <a:rPr lang="en-US" b="1" dirty="0"/>
              <a:t>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A51F6E-47C6-449D-ACB4-A0C8D8F8ED71}"/>
              </a:ext>
            </a:extLst>
          </p:cNvPr>
          <p:cNvSpPr txBox="1"/>
          <p:nvPr/>
        </p:nvSpPr>
        <p:spPr>
          <a:xfrm>
            <a:off x="1039333" y="3458117"/>
            <a:ext cx="6097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200" dirty="0">
                <a:solidFill>
                  <a:schemeClr val="tx1"/>
                </a:solidFill>
              </a:rPr>
              <a:t>y =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0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β</a:t>
            </a:r>
            <a:r>
              <a:rPr lang="en-US" sz="3200" baseline="-25000" dirty="0">
                <a:solidFill>
                  <a:schemeClr val="tx1"/>
                </a:solidFill>
              </a:rPr>
              <a:t>3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1</a:t>
            </a:r>
            <a:r>
              <a:rPr lang="en-US" sz="3200" dirty="0">
                <a:solidFill>
                  <a:schemeClr val="tx1"/>
                </a:solidFill>
              </a:rPr>
              <a:t>x</a:t>
            </a:r>
            <a:r>
              <a:rPr lang="en-US" sz="3200" baseline="-25000" dirty="0">
                <a:solidFill>
                  <a:schemeClr val="tx1"/>
                </a:solidFill>
              </a:rPr>
              <a:t>2</a:t>
            </a:r>
            <a:r>
              <a:rPr lang="en-US" sz="3200" dirty="0">
                <a:solidFill>
                  <a:schemeClr val="tx1"/>
                </a:solidFill>
              </a:rPr>
              <a:t> + </a:t>
            </a:r>
            <a:r>
              <a:rPr lang="el-GR" sz="3200" dirty="0">
                <a:solidFill>
                  <a:schemeClr val="tx1"/>
                </a:solidFill>
              </a:rPr>
              <a:t>ε</a:t>
            </a:r>
            <a:endParaRPr lang="en-US" sz="3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22CB1817-A0A7-D34E-DA59-2DC833DF4566}"/>
              </a:ext>
            </a:extLst>
          </p:cNvPr>
          <p:cNvSpPr/>
          <p:nvPr/>
        </p:nvSpPr>
        <p:spPr>
          <a:xfrm rot="5400000">
            <a:off x="5727540" y="3791720"/>
            <a:ext cx="119804" cy="617116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6C8CA-4F25-4622-AE01-ECF2D64CBB8D}"/>
              </a:ext>
            </a:extLst>
          </p:cNvPr>
          <p:cNvSpPr txBox="1"/>
          <p:nvPr/>
        </p:nvSpPr>
        <p:spPr>
          <a:xfrm>
            <a:off x="6802341" y="4724058"/>
            <a:ext cx="4614889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This is an Interaction Term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between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1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</a:rPr>
              <a:t> and x</a:t>
            </a:r>
            <a:r>
              <a:rPr lang="en-US" sz="2400" baseline="-25000" dirty="0">
                <a:solidFill>
                  <a:schemeClr val="tx1">
                    <a:lumMod val="50000"/>
                  </a:schemeClr>
                </a:solidFill>
              </a:rPr>
              <a:t>2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EA76B9A-AAF8-C16E-4D50-55F8A6FDF599}"/>
              </a:ext>
            </a:extLst>
          </p:cNvPr>
          <p:cNvCxnSpPr>
            <a:cxnSpLocks/>
            <a:stCxn id="10" idx="1"/>
            <a:endCxn id="9" idx="1"/>
          </p:cNvCxnSpPr>
          <p:nvPr/>
        </p:nvCxnSpPr>
        <p:spPr>
          <a:xfrm flipH="1" flipV="1">
            <a:off x="5787442" y="4160180"/>
            <a:ext cx="1014899" cy="979377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Interactions</a:t>
            </a:r>
            <a:endParaRPr dirty="0"/>
          </a:p>
        </p:txBody>
      </p:sp>
      <p:pic>
        <p:nvPicPr>
          <p:cNvPr id="3" name="Picture 4" descr="Caffeine - Wikipedia">
            <a:extLst>
              <a:ext uri="{FF2B5EF4-FFF2-40B4-BE49-F238E27FC236}">
                <a16:creationId xmlns:a16="http://schemas.microsoft.com/office/drawing/2014/main" id="{9314556D-D205-E5E8-68DE-CC8B479E8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25" y="1538327"/>
            <a:ext cx="1553258" cy="150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B347ED-F708-2CDB-82A3-F20BAA23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91009"/>
            <a:ext cx="3376204" cy="1252888"/>
          </a:xfrm>
          <a:prstGeom prst="rect">
            <a:avLst/>
          </a:prstGeom>
        </p:spPr>
      </p:pic>
      <p:pic>
        <p:nvPicPr>
          <p:cNvPr id="5" name="Picture 16" descr="Product Detail Page | Cub">
            <a:extLst>
              <a:ext uri="{FF2B5EF4-FFF2-40B4-BE49-F238E27FC236}">
                <a16:creationId xmlns:a16="http://schemas.microsoft.com/office/drawing/2014/main" id="{CFD798DE-B9C2-1B1A-BF58-9E83F606E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53" y="3043897"/>
            <a:ext cx="1445498" cy="1445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838200" y="5234451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7230FC-A3FD-8666-7E68-52526AFE0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672" y="3140202"/>
            <a:ext cx="2227356" cy="125288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EF9EA1-199E-EE65-DF82-98266A59E2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134" y="2856390"/>
            <a:ext cx="42164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39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Effect of a Variable</a:t>
            </a:r>
            <a:endParaRPr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071126-ADDE-BABF-E945-0C8BAA0F7DB0}"/>
              </a:ext>
            </a:extLst>
          </p:cNvPr>
          <p:cNvSpPr/>
          <p:nvPr/>
        </p:nvSpPr>
        <p:spPr>
          <a:xfrm>
            <a:off x="1051968" y="5896617"/>
            <a:ext cx="1001764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tx1"/>
                </a:solidFill>
              </a:rPr>
              <a:t>Headache Pain Level =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0</a:t>
            </a:r>
            <a:r>
              <a:rPr lang="en-US" sz="2000" dirty="0">
                <a:solidFill>
                  <a:schemeClr val="tx1"/>
                </a:solidFill>
              </a:rPr>
              <a:t>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1</a:t>
            </a:r>
            <a:r>
              <a:rPr lang="en-US" sz="2000" dirty="0">
                <a:solidFill>
                  <a:schemeClr val="tx1"/>
                </a:solidFill>
              </a:rPr>
              <a:t>Amount Tylenol + </a:t>
            </a:r>
            <a:r>
              <a:rPr lang="el-GR" sz="2000" dirty="0">
                <a:solidFill>
                  <a:schemeClr val="tx1"/>
                </a:solidFill>
              </a:rPr>
              <a:t>β</a:t>
            </a:r>
            <a:r>
              <a:rPr lang="en-US" sz="2000" baseline="-25000" dirty="0">
                <a:solidFill>
                  <a:schemeClr val="tx1"/>
                </a:solidFill>
              </a:rPr>
              <a:t>2</a:t>
            </a:r>
            <a:r>
              <a:rPr lang="en-US" sz="2000" dirty="0">
                <a:solidFill>
                  <a:schemeClr val="tx1"/>
                </a:solidFill>
              </a:rPr>
              <a:t>Amount of Caffeine + </a:t>
            </a:r>
            <a:r>
              <a:rPr lang="el-GR" sz="2000" dirty="0">
                <a:solidFill>
                  <a:schemeClr val="tx1"/>
                </a:solidFill>
              </a:rPr>
              <a:t>ε</a:t>
            </a: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What happens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changes (slope)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 descr="Linear regression analysis demonstrating no relationship between the... |  Download Scientific Diagram">
            <a:extLst>
              <a:ext uri="{FF2B5EF4-FFF2-40B4-BE49-F238E27FC236}">
                <a16:creationId xmlns:a16="http://schemas.microsoft.com/office/drawing/2014/main" id="{8456BA42-1D69-6419-7549-95CC317A7C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" r="51829" b="5863"/>
          <a:stretch/>
        </p:blipFill>
        <p:spPr bwMode="auto">
          <a:xfrm>
            <a:off x="5106503" y="2675859"/>
            <a:ext cx="3065929" cy="24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2D9B52-9A35-6BEE-52D0-5B3A7A01AB1C}"/>
              </a:ext>
            </a:extLst>
          </p:cNvPr>
          <p:cNvSpPr txBox="1"/>
          <p:nvPr/>
        </p:nvSpPr>
        <p:spPr>
          <a:xfrm>
            <a:off x="5430618" y="5252404"/>
            <a:ext cx="2185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of Caffeine </a:t>
            </a:r>
          </a:p>
        </p:txBody>
      </p:sp>
      <p:pic>
        <p:nvPicPr>
          <p:cNvPr id="10" name="Picture 4" descr="Linear regression analysis demonstrating no relationship between the maximum umbilical blood velocity and diameter for cases between 32nd to 33rd gestational week for a umbilical artery (UA) and b umbilical vein (UV). R is the correlation coefficient. p value determines the significance of coefficient of the regression line">
            <a:extLst>
              <a:ext uri="{FF2B5EF4-FFF2-40B4-BE49-F238E27FC236}">
                <a16:creationId xmlns:a16="http://schemas.microsoft.com/office/drawing/2014/main" id="{7B7B28AE-F589-8145-5225-1C3DB07133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5" b="7494"/>
          <a:stretch/>
        </p:blipFill>
        <p:spPr bwMode="auto">
          <a:xfrm>
            <a:off x="1051968" y="2675859"/>
            <a:ext cx="3191548" cy="2540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EA0C6D-E5E1-1A73-5C47-714F556AE8C2}"/>
              </a:ext>
            </a:extLst>
          </p:cNvPr>
          <p:cNvSpPr txBox="1"/>
          <p:nvPr/>
        </p:nvSpPr>
        <p:spPr>
          <a:xfrm>
            <a:off x="1943260" y="5299287"/>
            <a:ext cx="1956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Amount Tylenol </a:t>
            </a:r>
          </a:p>
        </p:txBody>
      </p:sp>
      <p:pic>
        <p:nvPicPr>
          <p:cNvPr id="12" name="Picture 16" descr="Product Detail Page | Cub">
            <a:extLst>
              <a:ext uri="{FF2B5EF4-FFF2-40B4-BE49-F238E27FC236}">
                <a16:creationId xmlns:a16="http://schemas.microsoft.com/office/drawing/2014/main" id="{730A44FD-6020-273A-D36C-E58CE14D4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31" y="4192379"/>
            <a:ext cx="617814" cy="61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2F08740-4D76-98CA-B649-0345C5530B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3042" y="4270030"/>
            <a:ext cx="822241" cy="4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2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FE7F2FE-AACD-7AA4-87E4-B4B8D4156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The effect of Tylenol on the pain depends on the level caffeine.</a:t>
            </a:r>
            <a:endParaRPr lang="en-US" dirty="0"/>
          </a:p>
        </p:txBody>
      </p:sp>
      <p:pic>
        <p:nvPicPr>
          <p:cNvPr id="3" name="Picture 6" descr="Course Notes for IS 6489, Statistics and Predictive Analytics">
            <a:extLst>
              <a:ext uri="{FF2B5EF4-FFF2-40B4-BE49-F238E27FC236}">
                <a16:creationId xmlns:a16="http://schemas.microsoft.com/office/drawing/2014/main" id="{B8B0B3E5-8E9D-C4B0-D515-6A3EE45E5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5738" r="15742" b="7716"/>
          <a:stretch/>
        </p:blipFill>
        <p:spPr bwMode="auto">
          <a:xfrm>
            <a:off x="1078638" y="2466271"/>
            <a:ext cx="4352208" cy="33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 descr="Product Detail Page | Cub">
            <a:extLst>
              <a:ext uri="{FF2B5EF4-FFF2-40B4-BE49-F238E27FC236}">
                <a16:creationId xmlns:a16="http://schemas.microsoft.com/office/drawing/2014/main" id="{3859578A-E2DD-AB70-7E6E-82023B09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397" y="5815754"/>
            <a:ext cx="341252" cy="34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F023F5-2080-6862-7FB2-6D6865C17E32}"/>
              </a:ext>
            </a:extLst>
          </p:cNvPr>
          <p:cNvSpPr txBox="1"/>
          <p:nvPr/>
        </p:nvSpPr>
        <p:spPr>
          <a:xfrm>
            <a:off x="1078637" y="6271986"/>
            <a:ext cx="987289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500" dirty="0"/>
              <a:t>Headache Level = </a:t>
            </a:r>
            <a:r>
              <a:rPr lang="el-GR" sz="1500" dirty="0"/>
              <a:t>β</a:t>
            </a:r>
            <a:r>
              <a:rPr lang="en-US" sz="1500" baseline="-25000" dirty="0"/>
              <a:t>0</a:t>
            </a:r>
            <a:r>
              <a:rPr lang="en-US" sz="1500" dirty="0"/>
              <a:t> + </a:t>
            </a:r>
            <a:r>
              <a:rPr lang="el-GR" sz="1500" dirty="0"/>
              <a:t>β</a:t>
            </a:r>
            <a:r>
              <a:rPr lang="en-US" sz="1500" baseline="-25000" dirty="0"/>
              <a:t>1</a:t>
            </a:r>
            <a:r>
              <a:rPr lang="en-US" sz="1500" dirty="0"/>
              <a:t>Amount Tylenol + </a:t>
            </a:r>
            <a:r>
              <a:rPr lang="el-GR" sz="1500" dirty="0"/>
              <a:t>β</a:t>
            </a:r>
            <a:r>
              <a:rPr lang="en-US" sz="1500" baseline="-25000" dirty="0"/>
              <a:t>2</a:t>
            </a:r>
            <a:r>
              <a:rPr lang="en-US" sz="1500" dirty="0"/>
              <a:t>Amount of Caffeine </a:t>
            </a:r>
            <a:r>
              <a:rPr lang="en-US" sz="1500" b="1" dirty="0"/>
              <a:t>+ </a:t>
            </a:r>
            <a:r>
              <a:rPr lang="el-GR" sz="1500" dirty="0">
                <a:solidFill>
                  <a:schemeClr val="tx1"/>
                </a:solidFill>
              </a:rPr>
              <a:t>β</a:t>
            </a:r>
            <a:r>
              <a:rPr lang="en-US" sz="1500" baseline="-25000" dirty="0">
                <a:solidFill>
                  <a:schemeClr val="tx1"/>
                </a:solidFill>
              </a:rPr>
              <a:t>3</a:t>
            </a:r>
            <a:r>
              <a:rPr lang="en-US" sz="1500" b="1" dirty="0">
                <a:solidFill>
                  <a:schemeClr val="tx1"/>
                </a:solidFill>
              </a:rPr>
              <a:t>Amount Tylenol*Amount of Caffeine </a:t>
            </a:r>
            <a:r>
              <a:rPr lang="en-US" sz="1500" dirty="0"/>
              <a:t>+ </a:t>
            </a:r>
            <a:r>
              <a:rPr lang="el-GR" sz="1500" dirty="0"/>
              <a:t>ε</a:t>
            </a:r>
            <a:endParaRPr lang="en-US" sz="15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C62A9B-7B3D-8B18-0013-4146C2B2CD2A}"/>
              </a:ext>
            </a:extLst>
          </p:cNvPr>
          <p:cNvSpPr txBox="1"/>
          <p:nvPr/>
        </p:nvSpPr>
        <p:spPr>
          <a:xfrm>
            <a:off x="5569073" y="2832897"/>
            <a:ext cx="4779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Interaction Term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48FE41-67F7-E19B-F9C1-E3689861B633}"/>
              </a:ext>
            </a:extLst>
          </p:cNvPr>
          <p:cNvSpPr txBox="1"/>
          <p:nvPr/>
        </p:nvSpPr>
        <p:spPr>
          <a:xfrm>
            <a:off x="5569073" y="3090446"/>
            <a:ext cx="4580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Amount Tylenol*Amount of Caffeine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37878C7-660C-D37D-51BE-466EAC15D495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7008447" y="5523543"/>
            <a:ext cx="1011992" cy="776699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/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12051CB-9D40-D993-D3D0-7755D9988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0439" y="5200377"/>
                <a:ext cx="876072" cy="646331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7A165BB-D740-67C3-DB7C-B14038602C9C}"/>
              </a:ext>
            </a:extLst>
          </p:cNvPr>
          <p:cNvSpPr txBox="1"/>
          <p:nvPr/>
        </p:nvSpPr>
        <p:spPr>
          <a:xfrm>
            <a:off x="7664044" y="48065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AA83CD-8944-1FD6-F757-2DEE7EE4CD85}"/>
              </a:ext>
            </a:extLst>
          </p:cNvPr>
          <p:cNvSpPr txBox="1"/>
          <p:nvPr/>
        </p:nvSpPr>
        <p:spPr>
          <a:xfrm>
            <a:off x="5151921" y="4936755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No Caffeine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B2F50DA-A8B6-B252-501C-46DBC250D58D}"/>
              </a:ext>
            </a:extLst>
          </p:cNvPr>
          <p:cNvSpPr txBox="1"/>
          <p:nvPr/>
        </p:nvSpPr>
        <p:spPr>
          <a:xfrm>
            <a:off x="4203144" y="5261142"/>
            <a:ext cx="13955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4"/>
                </a:solidFill>
                <a:effectLst/>
                <a:latin typeface="Roboto" panose="020F0502020204030204" pitchFamily="34" charset="0"/>
              </a:rPr>
              <a:t>High Caffeine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811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p:pic>
        <p:nvPicPr>
          <p:cNvPr id="6" name="Picture 5" descr="eq_04_p196">
            <a:extLst>
              <a:ext uri="{FF2B5EF4-FFF2-40B4-BE49-F238E27FC236}">
                <a16:creationId xmlns:a16="http://schemas.microsoft.com/office/drawing/2014/main" id="{FDD15FC9-9292-6AF8-54FB-44ECA018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23" y="1690687"/>
            <a:ext cx="10428195" cy="4231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62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Interaction Effect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effect of predictor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is the slope.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Mathematically, it is the derivative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b="1" dirty="0" err="1"/>
                  <a:t>wrt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EFE7F2FE-AACD-7AA4-87E4-B4B8D4156C7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/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0F6510-3520-CDE7-168A-38B584A0C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51" y="3166442"/>
                <a:ext cx="655821" cy="572914"/>
              </a:xfrm>
              <a:prstGeom prst="rect">
                <a:avLst/>
              </a:prstGeom>
              <a:blipFill>
                <a:blip r:embed="rId4"/>
                <a:stretch>
                  <a:fillRect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8FFCBFD-73C0-620F-3737-C313C9D21E9E}"/>
              </a:ext>
            </a:extLst>
          </p:cNvPr>
          <p:cNvCxnSpPr>
            <a:cxnSpLocks/>
          </p:cNvCxnSpPr>
          <p:nvPr/>
        </p:nvCxnSpPr>
        <p:spPr>
          <a:xfrm flipH="1">
            <a:off x="1752600" y="3034444"/>
            <a:ext cx="1253603" cy="2626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C45C199-4216-17F7-2E18-580C8436EED4}"/>
              </a:ext>
            </a:extLst>
          </p:cNvPr>
          <p:cNvSpPr txBox="1"/>
          <p:nvPr/>
        </p:nvSpPr>
        <p:spPr>
          <a:xfrm>
            <a:off x="2990287" y="2875680"/>
            <a:ext cx="334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Change in the expected value of 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/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Produced by a change in the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5744ED-9D1F-4648-1488-614D072C7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203" y="3940148"/>
                <a:ext cx="4038285" cy="369332"/>
              </a:xfrm>
              <a:prstGeom prst="rect">
                <a:avLst/>
              </a:prstGeom>
              <a:blipFill>
                <a:blip r:embed="rId5"/>
                <a:stretch>
                  <a:fillRect l="-313" t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C142B6-9F90-3B04-E625-2CB53D874BE9}"/>
              </a:ext>
            </a:extLst>
          </p:cNvPr>
          <p:cNvCxnSpPr>
            <a:cxnSpLocks/>
          </p:cNvCxnSpPr>
          <p:nvPr/>
        </p:nvCxnSpPr>
        <p:spPr>
          <a:xfrm flipH="1" flipV="1">
            <a:off x="1593273" y="3661476"/>
            <a:ext cx="1416627" cy="4648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" name="Picture 2" descr="Linear Regression with One Regressor | AnalystPrep - FRM Part 1">
            <a:extLst>
              <a:ext uri="{FF2B5EF4-FFF2-40B4-BE49-F238E27FC236}">
                <a16:creationId xmlns:a16="http://schemas.microsoft.com/office/drawing/2014/main" id="{01F7EC2D-3544-7816-FC54-D43312B4A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24" b="8072"/>
          <a:stretch/>
        </p:blipFill>
        <p:spPr bwMode="auto">
          <a:xfrm>
            <a:off x="685735" y="4378457"/>
            <a:ext cx="3927933" cy="218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/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77BA54-B47B-6A25-E3DA-61CC73BE5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4828073"/>
                <a:ext cx="19586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/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977BA6-E616-4794-84D8-C4EDF9C48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690" y="5312691"/>
                <a:ext cx="2942870" cy="6652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/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FB4CB1B-2F33-8B36-55B4-EEAB941BC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606" y="5977938"/>
                <a:ext cx="2942870" cy="66524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535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CEO Compensation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Response: CEO Compensation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Predictor 1: Experience in years.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Predictor 2: Company Sales in MM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C1EBFC-EA07-B30E-2141-CD194B454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29" y="3112640"/>
            <a:ext cx="6217110" cy="3523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14817</TotalTime>
  <Words>886</Words>
  <Application>Microsoft Macintosh PowerPoint</Application>
  <PresentationFormat>Widescreen</PresentationFormat>
  <Paragraphs>100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Lato</vt:lpstr>
      <vt:lpstr>Roboto Slab</vt:lpstr>
      <vt:lpstr>Lato Light</vt:lpstr>
      <vt:lpstr>Calibri</vt:lpstr>
      <vt:lpstr>Roboto</vt:lpstr>
      <vt:lpstr>Cambria Math</vt:lpstr>
      <vt:lpstr>Wingdings</vt:lpstr>
      <vt:lpstr>Office Theme</vt:lpstr>
      <vt:lpstr>Module 3</vt:lpstr>
      <vt:lpstr>Interactions</vt:lpstr>
      <vt:lpstr>Interactions</vt:lpstr>
      <vt:lpstr>Interactions</vt:lpstr>
      <vt:lpstr>Effect of a Variable</vt:lpstr>
      <vt:lpstr>Interaction Effect</vt:lpstr>
      <vt:lpstr>Interaction Effect</vt:lpstr>
      <vt:lpstr>Interaction Effect</vt:lpstr>
      <vt:lpstr>Example: CEO Compensation</vt:lpstr>
      <vt:lpstr>Effect of Experience</vt:lpstr>
      <vt:lpstr>Effect of SALES</vt:lpstr>
      <vt:lpstr>Effect of Variables</vt:lpstr>
      <vt:lpstr>Could There Be an Interaction?</vt:lpstr>
      <vt:lpstr>Model With Interaction Term</vt:lpstr>
      <vt:lpstr>Estimates</vt:lpstr>
      <vt:lpstr>Estimates</vt:lpstr>
      <vt:lpstr>Estimates Interpretation</vt:lpstr>
      <vt:lpstr>Interaction Plot</vt:lpstr>
      <vt:lpstr>Interaction Plot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238</cp:revision>
  <dcterms:modified xsi:type="dcterms:W3CDTF">2024-07-09T20:29:43Z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